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303" r:id="rId2"/>
    <p:sldId id="290" r:id="rId3"/>
    <p:sldId id="288" r:id="rId4"/>
    <p:sldId id="261" r:id="rId5"/>
    <p:sldId id="292" r:id="rId6"/>
    <p:sldId id="293" r:id="rId7"/>
    <p:sldId id="285" r:id="rId8"/>
    <p:sldId id="295" r:id="rId9"/>
    <p:sldId id="294" r:id="rId10"/>
    <p:sldId id="271" r:id="rId11"/>
    <p:sldId id="296" r:id="rId12"/>
    <p:sldId id="299" r:id="rId13"/>
    <p:sldId id="300" r:id="rId14"/>
    <p:sldId id="301" r:id="rId15"/>
    <p:sldId id="302" r:id="rId16"/>
    <p:sldId id="287" r:id="rId17"/>
    <p:sldId id="311" r:id="rId18"/>
    <p:sldId id="312" r:id="rId19"/>
    <p:sldId id="313" r:id="rId20"/>
    <p:sldId id="314" r:id="rId21"/>
    <p:sldId id="315" r:id="rId22"/>
    <p:sldId id="316" r:id="rId23"/>
    <p:sldId id="310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1032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293D1-2AE5-4123-8AA3-633324445770}" type="datetimeFigureOut">
              <a:rPr lang="en-IN" smtClean="0"/>
              <a:pPr/>
              <a:t>09-10-2015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EB72D5-2F42-4286-98AC-3D74F1B230A0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7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CAD1-21DE-4266-ABA5-F1DDA460F07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A77F832-8822-43ED-B2F2-10D5A097B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CAD1-21DE-4266-ABA5-F1DDA460F07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F832-8822-43ED-B2F2-10D5A097B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9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9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CAD1-21DE-4266-ABA5-F1DDA460F07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F832-8822-43ED-B2F2-10D5A097B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CAD1-21DE-4266-ABA5-F1DDA460F07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3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A77F832-8822-43ED-B2F2-10D5A097B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4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CAD1-21DE-4266-ABA5-F1DDA460F07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F832-8822-43ED-B2F2-10D5A097B0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7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CAD1-21DE-4266-ABA5-F1DDA460F07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F832-8822-43ED-B2F2-10D5A097B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5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5" y="1316043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43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CAD1-21DE-4266-ABA5-F1DDA460F07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A77F832-8822-43ED-B2F2-10D5A097B0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CAD1-21DE-4266-ABA5-F1DDA460F07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F832-8822-43ED-B2F2-10D5A097B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CAD1-21DE-4266-ABA5-F1DDA460F07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F832-8822-43ED-B2F2-10D5A097B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23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2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CAD1-21DE-4266-ABA5-F1DDA460F07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F832-8822-43ED-B2F2-10D5A097B0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ACAD1-21DE-4266-ABA5-F1DDA460F07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7F832-8822-43ED-B2F2-10D5A097B0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904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7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3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B7ACAD1-21DE-4266-ABA5-F1DDA460F07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3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6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A77F832-8822-43ED-B2F2-10D5A097B0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904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9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cover dir="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IMAGE\10.jpg"/>
          <p:cNvPicPr>
            <a:picLocks noChangeAspect="1" noChangeArrowheads="1"/>
          </p:cNvPicPr>
          <p:nvPr/>
        </p:nvPicPr>
        <p:blipFill>
          <a:blip r:embed="rId2" cstate="print"/>
          <a:srcRect t="10000"/>
          <a:stretch>
            <a:fillRect/>
          </a:stretch>
        </p:blipFill>
        <p:spPr bwMode="auto">
          <a:xfrm>
            <a:off x="0" y="0"/>
            <a:ext cx="9144000" cy="61722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4648200"/>
            <a:ext cx="9144000" cy="2209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248400"/>
            <a:ext cx="8534400" cy="457200"/>
          </a:xfrm>
        </p:spPr>
        <p:txBody>
          <a:bodyPr>
            <a:normAutofit/>
          </a:bodyPr>
          <a:lstStyle/>
          <a:p>
            <a:pPr algn="ctr"/>
            <a:r>
              <a:rPr lang="en-US" sz="1500" b="1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CATECHETICAL TEXTBOOK SERIES OF THE SYRO - MALABAR CHURCH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 rot="16200000">
            <a:off x="-1752601" y="1981200"/>
            <a:ext cx="4572000" cy="6096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normalizeH="0" baseline="0" noProof="0" dirty="0">
                <a:solidFill>
                  <a:srgbClr val="FFFF00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ON THE PATH OF SALVATION - 7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676400" y="4800600"/>
            <a:ext cx="5791200" cy="1828800"/>
          </a:xfrm>
          <a:prstGeom prst="rect">
            <a:avLst/>
          </a:prstGeom>
        </p:spPr>
        <p:txBody>
          <a:bodyPr vert="horz" anchor="t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TEACHINGS OF JESUS</a:t>
            </a:r>
            <a:endParaRPr kumimoji="0" lang="en-US" sz="4500" b="1" i="0" u="none" strike="noStrike" kern="1200" cap="none" spc="0" normalizeH="0" baseline="0" noProof="0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Cooper Std Black" pitchFamily="18" charset="0"/>
              <a:ea typeface="+mj-ea"/>
              <a:cs typeface="Arial" pitchFamily="34" charset="0"/>
            </a:endParaRPr>
          </a:p>
        </p:txBody>
      </p:sp>
      <p:sp>
        <p:nvSpPr>
          <p:cNvPr id="9" name="Chord 8"/>
          <p:cNvSpPr/>
          <p:nvPr/>
        </p:nvSpPr>
        <p:spPr>
          <a:xfrm rot="1474083">
            <a:off x="8018000" y="5345893"/>
            <a:ext cx="1765689" cy="1199332"/>
          </a:xfrm>
          <a:prstGeom prst="chord">
            <a:avLst>
              <a:gd name="adj1" fmla="val 2689439"/>
              <a:gd name="adj2" fmla="val 161592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0" y="5334000"/>
            <a:ext cx="685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atin typeface="Cooper Std Black" pitchFamily="18" charset="0"/>
              </a:rPr>
              <a:t>7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Annie\Desktop\PPT Catechism\download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2638" y="34730"/>
            <a:ext cx="3508421" cy="329878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</p:pic>
      <p:sp>
        <p:nvSpPr>
          <p:cNvPr id="6" name="Rounded Rectangle 5"/>
          <p:cNvSpPr/>
          <p:nvPr/>
        </p:nvSpPr>
        <p:spPr>
          <a:xfrm>
            <a:off x="355921" y="3970112"/>
            <a:ext cx="8439146" cy="2199199"/>
          </a:xfrm>
          <a:prstGeom prst="roundRect">
            <a:avLst>
              <a:gd name="adj" fmla="val 4251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Marriage points to the covenant between Jesus and the </a:t>
            </a:r>
            <a:r>
              <a:rPr lang="en-US" sz="25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Church Matrimony </a:t>
            </a:r>
            <a:r>
              <a:rPr lang="en-US" sz="25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is the sacrament of that covenant</a:t>
            </a:r>
          </a:p>
          <a:p>
            <a:pPr algn="ctr"/>
            <a:r>
              <a:rPr lang="en-US" sz="25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Couples receive abundant grace through this sacrament</a:t>
            </a:r>
            <a:endParaRPr lang="en-IN" sz="2500" b="1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381003" y="6"/>
            <a:ext cx="8416925" cy="1247775"/>
          </a:xfrm>
        </p:spPr>
        <p:txBody>
          <a:bodyPr rIns="132080"/>
          <a:lstStyle/>
          <a:p>
            <a:pPr eaLnBrk="1" hangingPunct="1">
              <a:defRPr/>
            </a:pPr>
            <a:r>
              <a:rPr lang="en-US" sz="3600" dirty="0">
                <a:latin typeface="Arial Bold" charset="0"/>
                <a:ea typeface="+mj-ea"/>
                <a:cs typeface="Arial Bold" charset="0"/>
                <a:sym typeface="Arial Bold" charset="0"/>
              </a:rPr>
              <a:t> </a:t>
            </a:r>
            <a:endParaRPr lang="en-US" sz="3600" dirty="0">
              <a:latin typeface="Arial Bold" charset="0"/>
              <a:ea typeface="ヒラギノ角ゴ ProN W6" charset="-128"/>
              <a:cs typeface="+mj-cs"/>
              <a:sym typeface="Arial Bold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6046" y="1586160"/>
            <a:ext cx="4527310" cy="4976686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413801"/>
            <a:ext cx="91440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500" b="1" dirty="0">
                <a:solidFill>
                  <a:srgbClr val="FF0000"/>
                </a:solidFill>
                <a:latin typeface="Cooper Std Black" pitchFamily="18" charset="0"/>
                <a:cs typeface="Times New Roman" pitchFamily="18" charset="0"/>
              </a:rPr>
              <a:t>INDIVISIBILITY OF MARRIAGE</a:t>
            </a:r>
            <a:endParaRPr lang="en-US" sz="3500" b="1" dirty="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oper Std Black" pitchFamily="18" charset="0"/>
              <a:ea typeface="ＭＳ Ｐゴシック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69174" y="2905279"/>
            <a:ext cx="547482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49288" indent="-609600">
              <a:buFont typeface="Wingdings" pitchFamily="2" charset="2"/>
              <a:buChar char="Ø"/>
            </a:pPr>
            <a:r>
              <a:rPr lang="en-US" sz="2500" dirty="0">
                <a:latin typeface="Arial Narrow" pitchFamily="34" charset="0"/>
                <a:ea typeface="ＭＳ Ｐゴシック" pitchFamily="34" charset="-128"/>
                <a:cs typeface="Times New Roman" pitchFamily="18" charset="0"/>
              </a:rPr>
              <a:t> 	Why is it </a:t>
            </a:r>
            <a:r>
              <a:rPr lang="en-US" sz="2500" dirty="0">
                <a:latin typeface="Arial Narrow" pitchFamily="34" charset="0"/>
                <a:ea typeface="ＭＳ Ｐゴシック" pitchFamily="34" charset="-128"/>
                <a:cs typeface="Times New Roman" pitchFamily="18" charset="0"/>
              </a:rPr>
              <a:t>indivisible</a:t>
            </a:r>
            <a:endParaRPr lang="en-US" sz="2500" dirty="0">
              <a:latin typeface="Arial Narrow" pitchFamily="34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500" dirty="0">
                <a:latin typeface="Arial Narrow" pitchFamily="34" charset="0"/>
                <a:cs typeface="Times New Roman" pitchFamily="18" charset="0"/>
              </a:rPr>
              <a:t> 	Marriage is a life long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relationship</a:t>
            </a:r>
            <a:endParaRPr lang="en-US" sz="2500" dirty="0">
              <a:latin typeface="Arial Narrow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500" dirty="0">
                <a:latin typeface="Arial Narrow" pitchFamily="34" charset="0"/>
                <a:cs typeface="Times New Roman" pitchFamily="18" charset="0"/>
              </a:rPr>
              <a:t> 	In Marriage, man and woman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	become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one in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Jesus </a:t>
            </a:r>
            <a:endParaRPr lang="en-US" sz="2500" dirty="0">
              <a:latin typeface="Arial Narrow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500" dirty="0">
                <a:latin typeface="Arial Narrow" pitchFamily="34" charset="0"/>
                <a:cs typeface="Times New Roman" pitchFamily="18" charset="0"/>
              </a:rPr>
              <a:t> 	Since God binds them, it cannot be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	broken</a:t>
            </a:r>
            <a:endParaRPr lang="en-US" sz="2500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67150" y="1180605"/>
            <a:ext cx="8252749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500" dirty="0">
                <a:latin typeface="Arial Narrow" pitchFamily="34" charset="0"/>
                <a:cs typeface="Times New Roman" pitchFamily="18" charset="0"/>
              </a:rPr>
              <a:t> 	In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the modern world family ties are broken because they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	neglect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its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sacredness</a:t>
            </a:r>
            <a:endParaRPr lang="en-US" sz="2500" dirty="0">
              <a:latin typeface="Arial Narrow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500" dirty="0">
                <a:latin typeface="Arial Narrow" pitchFamily="34" charset="0"/>
                <a:cs typeface="Times New Roman" pitchFamily="18" charset="0"/>
              </a:rPr>
              <a:t> 	Marital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purity is mainly broken through unfaithfulness</a:t>
            </a:r>
          </a:p>
          <a:p>
            <a:pPr>
              <a:buFont typeface="Wingdings" pitchFamily="2" charset="2"/>
              <a:buChar char="Ø"/>
            </a:pPr>
            <a:r>
              <a:rPr lang="en-US" sz="2500" dirty="0">
                <a:latin typeface="Arial Narrow" pitchFamily="34" charset="0"/>
                <a:cs typeface="Times New Roman" pitchFamily="18" charset="0"/>
              </a:rPr>
              <a:t> 	Due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to selfishness they also think of Divorce</a:t>
            </a:r>
            <a:endParaRPr lang="en-US" sz="2500" dirty="0">
              <a:latin typeface="Arial Narrow" pitchFamily="34" charset="0"/>
              <a:ea typeface="ＭＳ Ｐゴシック" pitchFamily="34" charset="-128"/>
              <a:cs typeface="Times New Roman" pitchFamily="18" charset="0"/>
            </a:endParaRPr>
          </a:p>
          <a:p>
            <a:pPr marL="649288" indent="-609600">
              <a:buFont typeface="Wingdings" pitchFamily="2" charset="2"/>
              <a:buChar char="Ø"/>
            </a:pPr>
            <a:endParaRPr lang="en-US" sz="2500" b="1" dirty="0">
              <a:latin typeface="Arial Narrow" pitchFamily="34" charset="0"/>
              <a:ea typeface="ＭＳ Ｐゴシック" pitchFamily="34" charset="-128"/>
              <a:cs typeface="Times New Roman" pitchFamily="18" charset="0"/>
            </a:endParaRPr>
          </a:p>
          <a:p>
            <a:pPr marL="649288" indent="-609600">
              <a:buFont typeface="Wingdings" pitchFamily="2" charset="2"/>
              <a:buChar char="Ø"/>
            </a:pPr>
            <a:endParaRPr lang="en-US" sz="2500" b="1" dirty="0">
              <a:latin typeface="Arial Narrow" pitchFamily="34" charset="0"/>
              <a:ea typeface="ＭＳ Ｐゴシック" pitchFamily="34" charset="-128"/>
              <a:cs typeface="Times New Roman" pitchFamily="18" charset="0"/>
            </a:endParaRPr>
          </a:p>
          <a:p>
            <a:pPr marL="649288" indent="-609600">
              <a:buFont typeface="Wingdings" pitchFamily="2" charset="2"/>
              <a:buChar char="Ø"/>
            </a:pPr>
            <a:endParaRPr lang="en-US" sz="2500" b="1" dirty="0">
              <a:latin typeface="Arial Narrow" pitchFamily="34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sz="2500" dirty="0">
              <a:latin typeface="Arial Narrow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500" dirty="0">
                <a:latin typeface="Arial Narrow" pitchFamily="34" charset="0"/>
                <a:cs typeface="Times New Roman" pitchFamily="18" charset="0"/>
              </a:rPr>
              <a:t> 	Divorces 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affect the security and strength of Society. </a:t>
            </a:r>
          </a:p>
          <a:p>
            <a:pPr>
              <a:buFont typeface="Wingdings" pitchFamily="2" charset="2"/>
              <a:buChar char="Ø"/>
            </a:pPr>
            <a:r>
              <a:rPr lang="en-US" sz="2500" dirty="0">
                <a:latin typeface="Arial Narrow" pitchFamily="34" charset="0"/>
                <a:cs typeface="Times New Roman" pitchFamily="18" charset="0"/>
              </a:rPr>
              <a:t> 	Children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suffer the most as they lose the protection and love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	they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ought to get from their parents</a:t>
            </a:r>
          </a:p>
          <a:p>
            <a:pPr>
              <a:buFont typeface="Wingdings" pitchFamily="2" charset="2"/>
              <a:buChar char="Ø"/>
            </a:pPr>
            <a:r>
              <a:rPr lang="en-US" sz="2500" dirty="0">
                <a:latin typeface="Arial Narrow" pitchFamily="34" charset="0"/>
                <a:cs typeface="Times New Roman" pitchFamily="18" charset="0"/>
              </a:rPr>
              <a:t> 	Jesus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has taught clearly that divorce is not permissible</a:t>
            </a:r>
          </a:p>
          <a:p>
            <a:endParaRPr lang="en-US" sz="2500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381003" y="6"/>
            <a:ext cx="8416925" cy="1247775"/>
          </a:xfrm>
        </p:spPr>
        <p:txBody>
          <a:bodyPr rIns="132080"/>
          <a:lstStyle/>
          <a:p>
            <a:pPr eaLnBrk="1" hangingPunct="1">
              <a:defRPr/>
            </a:pPr>
            <a:r>
              <a:rPr lang="en-US" sz="3600" dirty="0">
                <a:latin typeface="Arial Bold" charset="0"/>
                <a:ea typeface="+mj-ea"/>
                <a:cs typeface="Arial Bold" charset="0"/>
                <a:sym typeface="Arial Bold" charset="0"/>
              </a:rPr>
              <a:t> </a:t>
            </a:r>
            <a:endParaRPr lang="en-US" sz="3600" dirty="0">
              <a:latin typeface="Arial Bold" charset="0"/>
              <a:ea typeface="ヒラギノ角ゴ ProN W6" charset="-128"/>
              <a:cs typeface="+mj-cs"/>
              <a:sym typeface="Arial Bold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0336" y="2957276"/>
            <a:ext cx="4572000" cy="101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0" y="228601"/>
            <a:ext cx="91440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500" b="1" dirty="0">
                <a:solidFill>
                  <a:srgbClr val="FF0000"/>
                </a:solidFill>
                <a:latin typeface="Cooper Std Black" pitchFamily="18" charset="0"/>
                <a:cs typeface="Times New Roman" pitchFamily="18" charset="0"/>
              </a:rPr>
              <a:t>BROKEN FAMILY RELATIONSHIPS</a:t>
            </a:r>
            <a:endParaRPr lang="en-US" sz="3500" b="1" dirty="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oper Std Black" pitchFamily="18" charset="0"/>
              <a:ea typeface="ＭＳ Ｐゴシック" charset="0"/>
              <a:cs typeface="Times New Roman" pitchFamily="18" charset="0"/>
            </a:endParaRPr>
          </a:p>
        </p:txBody>
      </p:sp>
      <p:pic>
        <p:nvPicPr>
          <p:cNvPr id="2050" name="Picture 2" descr="I:\CLASS 7\LESSON 10\IMAGE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5919" y="2945018"/>
            <a:ext cx="1921277" cy="108071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Andres and Anne CO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7185" y="1575124"/>
            <a:ext cx="4510091" cy="5282876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515207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>
                <a:solidFill>
                  <a:srgbClr val="00B0F0"/>
                </a:solidFill>
                <a:latin typeface="Cooper Std Black" pitchFamily="18" charset="0"/>
                <a:cs typeface="Times New Roman" pitchFamily="18" charset="0"/>
              </a:rPr>
              <a:t>WHAT SHOULD BE DONE?</a:t>
            </a:r>
            <a:endParaRPr lang="en-IN" sz="3500" b="1" dirty="0">
              <a:solidFill>
                <a:srgbClr val="00B0F0"/>
              </a:solidFill>
              <a:latin typeface="Cooper Std Black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4912" y="2349679"/>
            <a:ext cx="5011838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2500" dirty="0">
                <a:latin typeface="Arial Narrow" pitchFamily="34" charset="0"/>
                <a:cs typeface="Times New Roman" pitchFamily="18" charset="0"/>
              </a:rPr>
              <a:t> 	Married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couples should be totally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	dedicated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to each other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500" dirty="0">
                <a:latin typeface="Arial Narrow" pitchFamily="34" charset="0"/>
                <a:cs typeface="Times New Roman" pitchFamily="18" charset="0"/>
              </a:rPr>
              <a:t> 	Selfless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love should become the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	basis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of family relationships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500" dirty="0">
                <a:latin typeface="Arial Narrow" pitchFamily="34" charset="0"/>
                <a:cs typeface="Times New Roman" pitchFamily="18" charset="0"/>
              </a:rPr>
              <a:t> 	There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should be respect and pure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	love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for our life partner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500" dirty="0">
                <a:latin typeface="Arial Narrow" pitchFamily="34" charset="0"/>
                <a:cs typeface="Times New Roman" pitchFamily="18" charset="0"/>
              </a:rPr>
              <a:t> 	With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mutual love and respect ,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	they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should joyfully 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500" dirty="0">
                <a:latin typeface="Arial Narrow" pitchFamily="34" charset="0"/>
                <a:cs typeface="Times New Roman" pitchFamily="18" charset="0"/>
              </a:rPr>
              <a:t> 	take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up sufferings of family life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	and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forgive each other</a:t>
            </a:r>
            <a:endParaRPr lang="en-US" sz="2500" dirty="0">
              <a:latin typeface="Arial Narrow" pitchFamily="34" charset="0"/>
              <a:ea typeface="ＭＳ Ｐゴシック" pitchFamily="34" charset="-128"/>
              <a:cs typeface="Times New Roman" pitchFamily="18" charset="0"/>
            </a:endParaRPr>
          </a:p>
          <a:p>
            <a:pPr algn="just"/>
            <a:endParaRPr lang="en-US" sz="2500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381003" y="6"/>
            <a:ext cx="8416925" cy="1247775"/>
          </a:xfrm>
        </p:spPr>
        <p:txBody>
          <a:bodyPr rIns="132080"/>
          <a:lstStyle/>
          <a:p>
            <a:pPr eaLnBrk="1" hangingPunct="1">
              <a:defRPr/>
            </a:pPr>
            <a:r>
              <a:rPr lang="en-US" sz="3600" dirty="0">
                <a:latin typeface="Arial Bold" charset="0"/>
                <a:ea typeface="+mj-ea"/>
                <a:cs typeface="Arial Bold" charset="0"/>
                <a:sym typeface="Arial Bold" charset="0"/>
              </a:rPr>
              <a:t> </a:t>
            </a:r>
            <a:endParaRPr lang="en-US" sz="3600" dirty="0">
              <a:latin typeface="Arial Bold" charset="0"/>
              <a:ea typeface="ヒラギノ角ゴ ProN W6" charset="-128"/>
              <a:cs typeface="+mj-cs"/>
              <a:sym typeface="Arial Bold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479993" y="190005"/>
            <a:ext cx="1476251" cy="1312223"/>
          </a:xfrm>
          <a:prstGeom prst="ellipse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28606"/>
            <a:ext cx="9144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500" b="1" dirty="0">
                <a:solidFill>
                  <a:srgbClr val="FF0000"/>
                </a:solidFill>
                <a:latin typeface="Cooper Std Black" pitchFamily="18" charset="0"/>
                <a:cs typeface="Times New Roman" pitchFamily="18" charset="0"/>
              </a:rPr>
              <a:t>MARITAL PURITY</a:t>
            </a:r>
            <a:r>
              <a:rPr lang="en-IN" sz="3500" b="1" dirty="0">
                <a:solidFill>
                  <a:srgbClr val="FF0000"/>
                </a:solidFill>
                <a:latin typeface="Cooper Std Black" pitchFamily="18" charset="0"/>
                <a:cs typeface="Times New Roman" pitchFamily="18" charset="0"/>
              </a:rPr>
              <a:t/>
            </a:r>
            <a:br>
              <a:rPr lang="en-IN" sz="3500" b="1" dirty="0">
                <a:solidFill>
                  <a:srgbClr val="FF0000"/>
                </a:solidFill>
                <a:latin typeface="Cooper Std Black" pitchFamily="18" charset="0"/>
                <a:cs typeface="Times New Roman" pitchFamily="18" charset="0"/>
              </a:rPr>
            </a:br>
            <a:endParaRPr lang="en-US" sz="3500" b="1" dirty="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oper Std Black" pitchFamily="18" charset="0"/>
              <a:ea typeface="ＭＳ Ｐゴシック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1489" y="1088006"/>
            <a:ext cx="873888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2400" dirty="0">
                <a:latin typeface="Arial Narrow" pitchFamily="34" charset="0"/>
                <a:cs typeface="Times New Roman" pitchFamily="18" charset="0"/>
              </a:rPr>
              <a:t> 	Couples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enter a scared life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through marriage</a:t>
            </a:r>
            <a:endParaRPr lang="en-US" sz="2400" dirty="0">
              <a:latin typeface="Arial Narrow" pitchFamily="34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400" dirty="0">
                <a:latin typeface="Arial Narrow" pitchFamily="34" charset="0"/>
                <a:cs typeface="Times New Roman" pitchFamily="18" charset="0"/>
              </a:rPr>
              <a:t> 	They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give their bodies, minds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and souls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as a gift to the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other</a:t>
            </a:r>
            <a:endParaRPr lang="en-US" sz="2400" dirty="0">
              <a:latin typeface="Arial Narrow" pitchFamily="34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400" dirty="0">
                <a:latin typeface="Arial Narrow" pitchFamily="34" charset="0"/>
                <a:cs typeface="Times New Roman" pitchFamily="18" charset="0"/>
              </a:rPr>
              <a:t> 	A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third person should never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enter between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a married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couple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, 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400" dirty="0">
                <a:latin typeface="Arial Narrow" pitchFamily="34" charset="0"/>
                <a:cs typeface="Times New Roman" pitchFamily="18" charset="0"/>
              </a:rPr>
              <a:t> 	this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is what the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	commandment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“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	Do not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covet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another's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wife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	indicate”</a:t>
            </a:r>
            <a:endParaRPr lang="en-US" sz="2400" dirty="0">
              <a:latin typeface="Arial Narrow" pitchFamily="34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400" dirty="0">
                <a:latin typeface="Arial Narrow" pitchFamily="34" charset="0"/>
                <a:cs typeface="Times New Roman" pitchFamily="18" charset="0"/>
              </a:rPr>
              <a:t> 	This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is a commandment to keep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	up marital purity</a:t>
            </a:r>
            <a:endParaRPr lang="en-US" sz="2400" dirty="0">
              <a:latin typeface="Arial Narrow" pitchFamily="34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400" dirty="0">
                <a:latin typeface="Arial Narrow" pitchFamily="34" charset="0"/>
                <a:cs typeface="Times New Roman" pitchFamily="18" charset="0"/>
              </a:rPr>
              <a:t> 	The commandment also reminds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us to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love </a:t>
            </a:r>
            <a:endParaRPr lang="en-US" sz="2400" dirty="0">
              <a:latin typeface="Arial Narrow" pitchFamily="34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400" dirty="0">
                <a:latin typeface="Arial Narrow" pitchFamily="34" charset="0"/>
                <a:cs typeface="Times New Roman" pitchFamily="18" charset="0"/>
              </a:rPr>
              <a:t> 	your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life partner </a:t>
            </a:r>
            <a:r>
              <a:rPr lang="en-US" sz="2400" dirty="0">
                <a:latin typeface="Arial Narrow" pitchFamily="34" charset="0"/>
                <a:cs typeface="Times New Roman" pitchFamily="18" charset="0"/>
              </a:rPr>
              <a:t>fully</a:t>
            </a:r>
            <a:endParaRPr lang="en-US" sz="2400" dirty="0">
              <a:latin typeface="Arial Narrow" pitchFamily="34" charset="0"/>
            </a:endParaRPr>
          </a:p>
        </p:txBody>
      </p:sp>
      <p:pic>
        <p:nvPicPr>
          <p:cNvPr id="3074" name="Picture 2" descr="I:\CLASS 7\LESSON 10\IMAGE\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5560" y="4338242"/>
            <a:ext cx="4479570" cy="251975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3" name="Rectangle 3"/>
          <p:cNvSpPr>
            <a:spLocks noGrp="1" noChangeArrowheads="1"/>
          </p:cNvSpPr>
          <p:nvPr>
            <p:ph idx="1"/>
          </p:nvPr>
        </p:nvSpPr>
        <p:spPr>
          <a:xfrm>
            <a:off x="477456" y="4212225"/>
            <a:ext cx="8194876" cy="1295400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US" sz="25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The backbone of the church and society is good families.</a:t>
            </a:r>
          </a:p>
          <a:p>
            <a:pPr algn="ctr">
              <a:lnSpc>
                <a:spcPct val="90000"/>
              </a:lnSpc>
              <a:buNone/>
            </a:pPr>
            <a:endParaRPr lang="en-US" sz="2500" dirty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buNone/>
            </a:pPr>
            <a:r>
              <a:rPr lang="en-US" sz="2500" dirty="0">
                <a:solidFill>
                  <a:schemeClr val="tx1"/>
                </a:solidFill>
                <a:latin typeface="Arial Narrow" pitchFamily="34" charset="0"/>
                <a:ea typeface="ＭＳ Ｐゴシック" pitchFamily="34" charset="-128"/>
                <a:cs typeface="Times New Roman" pitchFamily="18" charset="0"/>
              </a:rPr>
              <a:t>Hence </a:t>
            </a:r>
            <a:r>
              <a:rPr lang="en-US" sz="25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let the Christian couples build up the body of Christ- the church by being pure in the marital relationship.</a:t>
            </a:r>
            <a:endParaRPr lang="en-IN" sz="2500" dirty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sz="2500" dirty="0">
              <a:solidFill>
                <a:schemeClr val="tx1"/>
              </a:solidFill>
              <a:latin typeface="Arial Narrow" pitchFamily="34" charset="0"/>
              <a:ea typeface="ＭＳ Ｐゴシック" pitchFamily="34" charset="-128"/>
              <a:cs typeface="Times New Roman" pitchFamily="18" charset="0"/>
            </a:endParaRPr>
          </a:p>
        </p:txBody>
      </p:sp>
      <p:sp>
        <p:nvSpPr>
          <p:cNvPr id="5427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4701A99-97C6-4DD9-BF0D-4AD42845EE67}" type="slidenum">
              <a:rPr lang="en-US"/>
              <a:pPr/>
              <a:t>15</a:t>
            </a:fld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998310" y="671337"/>
            <a:ext cx="5163527" cy="3136739"/>
            <a:chOff x="2664410" y="671332"/>
            <a:chExt cx="6884703" cy="3136739"/>
          </a:xfrm>
        </p:grpSpPr>
        <p:pic>
          <p:nvPicPr>
            <p:cNvPr id="7" name="Picture 6" descr="1f0587b94e84697ca296286e0fc1be8c.jpg"/>
            <p:cNvPicPr>
              <a:picLocks noChangeAspect="1"/>
            </p:cNvPicPr>
            <p:nvPr/>
          </p:nvPicPr>
          <p:blipFill>
            <a:blip r:embed="rId2" cstate="print"/>
            <a:srcRect t="8234" b="246"/>
            <a:stretch>
              <a:fillRect/>
            </a:stretch>
          </p:blipFill>
          <p:spPr>
            <a:xfrm>
              <a:off x="7263512" y="671332"/>
              <a:ext cx="2285601" cy="3136739"/>
            </a:xfrm>
            <a:prstGeom prst="rect">
              <a:avLst/>
            </a:prstGeom>
            <a:ln w="38100">
              <a:solidFill>
                <a:srgbClr val="000000"/>
              </a:solidFill>
            </a:ln>
          </p:spPr>
        </p:pic>
        <p:pic>
          <p:nvPicPr>
            <p:cNvPr id="8" name="Picture 7" descr="830fc5611c77b08bb6d0c1ab2985ab88.jpg"/>
            <p:cNvPicPr>
              <a:picLocks noChangeAspect="1"/>
            </p:cNvPicPr>
            <p:nvPr/>
          </p:nvPicPr>
          <p:blipFill>
            <a:blip r:embed="rId3" cstate="print"/>
            <a:srcRect t="733"/>
            <a:stretch>
              <a:fillRect/>
            </a:stretch>
          </p:blipFill>
          <p:spPr>
            <a:xfrm>
              <a:off x="2664410" y="671332"/>
              <a:ext cx="4606483" cy="3136027"/>
            </a:xfrm>
            <a:prstGeom prst="rect">
              <a:avLst/>
            </a:prstGeom>
            <a:ln w="38100">
              <a:solidFill>
                <a:srgbClr val="000000"/>
              </a:solidFill>
            </a:ln>
          </p:spPr>
        </p:pic>
      </p:grp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candle"/>
          <p:cNvPicPr>
            <a:picLocks noChangeAspect="1" noChangeArrowheads="1"/>
          </p:cNvPicPr>
          <p:nvPr/>
        </p:nvPicPr>
        <p:blipFill>
          <a:blip r:embed="rId2" cstate="print"/>
          <a:srcRect b="6798"/>
          <a:stretch>
            <a:fillRect/>
          </a:stretch>
        </p:blipFill>
        <p:spPr bwMode="auto">
          <a:xfrm>
            <a:off x="1478663" y="2503055"/>
            <a:ext cx="6172200" cy="431444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0" y="684806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ja-JP" altLang="en-US" sz="4000" b="1">
                <a:latin typeface="Arial Narrow" pitchFamily="34" charset="0"/>
                <a:cs typeface="Times New Roman" pitchFamily="18" charset="0"/>
              </a:rPr>
              <a:t>“</a:t>
            </a:r>
            <a:r>
              <a:rPr lang="en-US" altLang="ja-JP" sz="4000" b="1" dirty="0">
                <a:latin typeface="Arial Narrow" pitchFamily="34" charset="0"/>
                <a:cs typeface="Times New Roman" pitchFamily="18" charset="0"/>
              </a:rPr>
              <a:t>For a family that prays together is a </a:t>
            </a:r>
          </a:p>
          <a:p>
            <a:pPr algn="ctr"/>
            <a:r>
              <a:rPr lang="en-US" sz="4000" b="1" dirty="0">
                <a:latin typeface="Arial Narrow" pitchFamily="34" charset="0"/>
                <a:cs typeface="Times New Roman" pitchFamily="18" charset="0"/>
              </a:rPr>
              <a:t>family that stays together.</a:t>
            </a:r>
            <a:r>
              <a:rPr lang="ja-JP" altLang="en-US" sz="4000" b="1">
                <a:latin typeface="Arial Narrow" pitchFamily="34" charset="0"/>
                <a:cs typeface="Times New Roman" pitchFamily="18" charset="0"/>
              </a:rPr>
              <a:t>”</a:t>
            </a:r>
            <a:endParaRPr lang="en-US" sz="4000" b="1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35843" name="Slide Number Placeholder 4"/>
          <p:cNvSpPr txBox="1">
            <a:spLocks/>
          </p:cNvSpPr>
          <p:nvPr/>
        </p:nvSpPr>
        <p:spPr bwMode="auto">
          <a:xfrm>
            <a:off x="76203" y="6327775"/>
            <a:ext cx="593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140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10-Point Star 8"/>
          <p:cNvSpPr/>
          <p:nvPr/>
        </p:nvSpPr>
        <p:spPr>
          <a:xfrm>
            <a:off x="4114800" y="4800600"/>
            <a:ext cx="914400" cy="914400"/>
          </a:xfrm>
          <a:prstGeom prst="star10">
            <a:avLst>
              <a:gd name="adj" fmla="val 22280"/>
              <a:gd name="hf" fmla="val 105146"/>
            </a:avLst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32-Point Star 7"/>
          <p:cNvSpPr/>
          <p:nvPr/>
        </p:nvSpPr>
        <p:spPr>
          <a:xfrm>
            <a:off x="1905000" y="762000"/>
            <a:ext cx="5334000" cy="1752600"/>
          </a:xfrm>
          <a:prstGeom prst="star32">
            <a:avLst>
              <a:gd name="adj" fmla="val 26823"/>
            </a:avLst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laque 6"/>
          <p:cNvSpPr/>
          <p:nvPr/>
        </p:nvSpPr>
        <p:spPr>
          <a:xfrm>
            <a:off x="152400" y="1600200"/>
            <a:ext cx="8915400" cy="3657600"/>
          </a:xfrm>
          <a:prstGeom prst="plaque">
            <a:avLst>
              <a:gd name="adj" fmla="val 24895"/>
            </a:avLst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04800" y="1828800"/>
            <a:ext cx="8534400" cy="32004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14400" y="1981200"/>
            <a:ext cx="73152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b="1" dirty="0">
                <a:solidFill>
                  <a:srgbClr val="00B0F0"/>
                </a:solidFill>
                <a:latin typeface="Cooper Std Black" pitchFamily="18" charset="0"/>
                <a:cs typeface="Times New Roman" pitchFamily="18" charset="0"/>
              </a:rPr>
              <a:t>Let us pray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3048000"/>
            <a:ext cx="8229600" cy="1143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0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Bless the couples, O Lord’s to understand the dignity and purity of married life and to live united with you in mutual love and unity.</a:t>
            </a:r>
            <a:endParaRPr lang="en-US" sz="3000" dirty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32-Point Star 7"/>
          <p:cNvSpPr/>
          <p:nvPr/>
        </p:nvSpPr>
        <p:spPr>
          <a:xfrm>
            <a:off x="4114800" y="4419600"/>
            <a:ext cx="914400" cy="914400"/>
          </a:xfrm>
          <a:prstGeom prst="star32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laque 6"/>
          <p:cNvSpPr/>
          <p:nvPr/>
        </p:nvSpPr>
        <p:spPr>
          <a:xfrm>
            <a:off x="0" y="2514600"/>
            <a:ext cx="9144000" cy="2362200"/>
          </a:xfrm>
          <a:prstGeom prst="plaque">
            <a:avLst>
              <a:gd name="adj" fmla="val 50000"/>
            </a:avLst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76200" y="2514600"/>
            <a:ext cx="8991600" cy="23622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3200400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en-US" sz="3500" b="1" dirty="0">
                <a:solidFill>
                  <a:srgbClr val="006600"/>
                </a:solidFill>
                <a:latin typeface="Cooper Std Black" pitchFamily="18" charset="0"/>
                <a:cs typeface="Times New Roman" pitchFamily="18" charset="0"/>
              </a:rPr>
              <a:t>Let us read and narrate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4038600"/>
            <a:ext cx="8686800" cy="533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0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Gen. 2:22-24)</a:t>
            </a:r>
            <a:endParaRPr lang="en-US" sz="3000" dirty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que 5"/>
          <p:cNvSpPr/>
          <p:nvPr/>
        </p:nvSpPr>
        <p:spPr>
          <a:xfrm>
            <a:off x="76200" y="1371600"/>
            <a:ext cx="8991600" cy="4953000"/>
          </a:xfrm>
          <a:prstGeom prst="plaque">
            <a:avLst>
              <a:gd name="adj" fmla="val 22952"/>
            </a:avLst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28600" y="1600200"/>
            <a:ext cx="8686800" cy="4495800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3048000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en-US" sz="3500" b="1" dirty="0">
                <a:solidFill>
                  <a:srgbClr val="FF00FF"/>
                </a:solidFill>
                <a:latin typeface="Cooper Std Black" pitchFamily="18" charset="0"/>
                <a:cs typeface="Times New Roman" pitchFamily="18" charset="0"/>
              </a:rPr>
              <a:t>WORD OF GOD FOR GUIDANCE</a:t>
            </a:r>
            <a:br>
              <a:rPr lang="en-US" sz="3500" b="1" dirty="0">
                <a:solidFill>
                  <a:srgbClr val="FF00FF"/>
                </a:solidFill>
                <a:latin typeface="Cooper Std Black" pitchFamily="18" charset="0"/>
                <a:cs typeface="Times New Roman" pitchFamily="18" charset="0"/>
              </a:rPr>
            </a:br>
            <a:endParaRPr lang="en-US" sz="3500" b="1" dirty="0">
              <a:solidFill>
                <a:srgbClr val="FF00FF"/>
              </a:solidFill>
              <a:latin typeface="Cooper Std Black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85800" y="4038600"/>
            <a:ext cx="7696200" cy="914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0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“ Blessed are the pure in heart, for they shall see God” (Mt.5:8).</a:t>
            </a:r>
            <a:endParaRPr lang="en-US" sz="3000" dirty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9" name="Curved Left Arrow 8"/>
          <p:cNvSpPr/>
          <p:nvPr/>
        </p:nvSpPr>
        <p:spPr>
          <a:xfrm>
            <a:off x="4572000" y="841248"/>
            <a:ext cx="731520" cy="1216152"/>
          </a:xfrm>
          <a:prstGeom prst="curvedLef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urved Right Arrow 9"/>
          <p:cNvSpPr/>
          <p:nvPr/>
        </p:nvSpPr>
        <p:spPr>
          <a:xfrm>
            <a:off x="3810000" y="841248"/>
            <a:ext cx="731520" cy="1216152"/>
          </a:xfrm>
          <a:prstGeom prst="curved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65284"/>
            <a:ext cx="9144000" cy="16609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ooper Std Black" pitchFamily="18" charset="0"/>
                <a:cs typeface="Times New Roman" pitchFamily="18" charset="0"/>
              </a:rPr>
              <a:t>Lesson 10</a:t>
            </a:r>
          </a:p>
          <a:p>
            <a:pPr algn="ctr"/>
            <a:r>
              <a:rPr lang="en-US" sz="3800" b="1" dirty="0">
                <a:solidFill>
                  <a:srgbClr val="FF0000"/>
                </a:solidFill>
                <a:latin typeface="Cooper Std Black" pitchFamily="18" charset="0"/>
                <a:cs typeface="Times New Roman" pitchFamily="18" charset="0"/>
              </a:rPr>
              <a:t>KEEP UP THE MARITAL PURITY</a:t>
            </a:r>
            <a:r>
              <a:rPr lang="en-US" sz="4000" b="1" dirty="0">
                <a:solidFill>
                  <a:srgbClr val="FF0000"/>
                </a:solidFill>
                <a:latin typeface="Cooper Std Black" pitchFamily="18" charset="0"/>
                <a:cs typeface="Times New Roman" pitchFamily="18" charset="0"/>
              </a:rPr>
              <a:t/>
            </a:r>
            <a:br>
              <a:rPr lang="en-US" sz="4000" b="1" dirty="0">
                <a:solidFill>
                  <a:srgbClr val="FF0000"/>
                </a:solidFill>
                <a:latin typeface="Cooper Std Black" pitchFamily="18" charset="0"/>
                <a:cs typeface="Times New Roman" pitchFamily="18" charset="0"/>
              </a:rPr>
            </a:br>
            <a:endParaRPr lang="en-US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oper Std Black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pic>
        <p:nvPicPr>
          <p:cNvPr id="1026" name="Picture 2" descr="I:\CLASS 7\LESSON 10\IMAGE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125" y="1854429"/>
            <a:ext cx="8536349" cy="4801696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que 7"/>
          <p:cNvSpPr/>
          <p:nvPr/>
        </p:nvSpPr>
        <p:spPr>
          <a:xfrm>
            <a:off x="76200" y="2209800"/>
            <a:ext cx="8991600" cy="2362200"/>
          </a:xfrm>
          <a:prstGeom prst="plaque">
            <a:avLst>
              <a:gd name="adj" fmla="val 50000"/>
            </a:avLst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81000" y="2209800"/>
            <a:ext cx="8382000" cy="23622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en-US" sz="3500" b="1" dirty="0">
                <a:solidFill>
                  <a:srgbClr val="00B0F0"/>
                </a:solidFill>
                <a:latin typeface="Cooper Std Black" pitchFamily="18" charset="0"/>
                <a:cs typeface="Times New Roman" pitchFamily="18" charset="0"/>
              </a:rPr>
              <a:t>LET US DO</a:t>
            </a:r>
            <a:r>
              <a:rPr lang="en-US" sz="3500" dirty="0">
                <a:solidFill>
                  <a:srgbClr val="00B0F0"/>
                </a:solidFill>
                <a:latin typeface="Cooper Std Black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85800" y="2971800"/>
            <a:ext cx="7696200" cy="914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000" dirty="0">
                <a:solidFill>
                  <a:schemeClr val="tx1"/>
                </a:solidFill>
                <a:latin typeface="Arial Narrow" pitchFamily="34" charset="0"/>
                <a:ea typeface="Cambria Math" pitchFamily="18" charset="0"/>
              </a:rPr>
              <a:t>Discuss what are the things necessary to make marital relationships strong?</a:t>
            </a:r>
            <a:endParaRPr lang="en-US" sz="3000" dirty="0">
              <a:solidFill>
                <a:schemeClr val="tx1"/>
              </a:solidFill>
              <a:latin typeface="Arial Narrow" pitchFamily="34" charset="0"/>
              <a:ea typeface="Cambria Math" pitchFamily="18" charset="0"/>
            </a:endParaRPr>
          </a:p>
        </p:txBody>
      </p:sp>
      <p:sp>
        <p:nvSpPr>
          <p:cNvPr id="9" name="Sun 8"/>
          <p:cNvSpPr/>
          <p:nvPr/>
        </p:nvSpPr>
        <p:spPr>
          <a:xfrm>
            <a:off x="4114800" y="4572000"/>
            <a:ext cx="914400" cy="9144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que 5"/>
          <p:cNvSpPr/>
          <p:nvPr/>
        </p:nvSpPr>
        <p:spPr>
          <a:xfrm>
            <a:off x="0" y="2057400"/>
            <a:ext cx="9144000" cy="3657600"/>
          </a:xfrm>
          <a:prstGeom prst="plaque">
            <a:avLst>
              <a:gd name="adj" fmla="val 50000"/>
            </a:avLst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152400" y="2514600"/>
            <a:ext cx="8763000" cy="2743200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667000"/>
            <a:ext cx="9144000" cy="990600"/>
          </a:xfrm>
        </p:spPr>
        <p:txBody>
          <a:bodyPr>
            <a:noAutofit/>
          </a:bodyPr>
          <a:lstStyle/>
          <a:p>
            <a:pPr algn="ctr"/>
            <a:r>
              <a:rPr lang="en-US" sz="3500" b="1" dirty="0">
                <a:solidFill>
                  <a:srgbClr val="FF00FF"/>
                </a:solidFill>
                <a:latin typeface="Cooper Std Black" pitchFamily="18" charset="0"/>
                <a:cs typeface="Times New Roman" pitchFamily="18" charset="0"/>
              </a:rPr>
              <a:t>MY resolution</a:t>
            </a:r>
            <a:endParaRPr lang="en-US" sz="3500" dirty="0">
              <a:solidFill>
                <a:srgbClr val="FF00FF"/>
              </a:solidFill>
              <a:latin typeface="Cooper Std Black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14400" y="3810000"/>
            <a:ext cx="7315200" cy="1295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0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I will pray daily for the sanctification of families.</a:t>
            </a:r>
            <a:endParaRPr lang="en-US" sz="3000" dirty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143000"/>
            <a:ext cx="9144000" cy="50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2192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>
                <a:solidFill>
                  <a:srgbClr val="002060"/>
                </a:solidFill>
                <a:latin typeface="Cooper Std Black" pitchFamily="18" charset="0"/>
                <a:cs typeface="Times New Roman" pitchFamily="18" charset="0"/>
              </a:rPr>
              <a:t>Find out the Answer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9775" y="2514600"/>
            <a:ext cx="8458200" cy="1447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5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1. What </a:t>
            </a:r>
            <a:r>
              <a:rPr lang="en-US" sz="25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did Jesus say to elucidate the indivisibility of marriage?</a:t>
            </a:r>
          </a:p>
          <a:p>
            <a:pPr marL="288925" indent="-288925">
              <a:buNone/>
            </a:pPr>
            <a:r>
              <a:rPr lang="en-US" sz="25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2. What </a:t>
            </a:r>
            <a:r>
              <a:rPr lang="en-US" sz="25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is the type of relationship pointed out by St Paul to </a:t>
            </a:r>
            <a:r>
              <a:rPr lang="en-US" sz="25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compare marital </a:t>
            </a:r>
            <a:r>
              <a:rPr lang="en-US" sz="25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relation?</a:t>
            </a:r>
          </a:p>
          <a:p>
            <a:pPr marL="288925" indent="-288925">
              <a:buNone/>
            </a:pPr>
            <a:r>
              <a:rPr lang="en-US" sz="25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3. What </a:t>
            </a:r>
            <a:r>
              <a:rPr lang="en-US" sz="25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is the main reason for the breaking of family relationships in the modern world?</a:t>
            </a:r>
          </a:p>
          <a:p>
            <a:pPr>
              <a:buNone/>
            </a:pPr>
            <a:r>
              <a:rPr lang="en-US" sz="25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4. Who </a:t>
            </a:r>
            <a:r>
              <a:rPr lang="en-US" sz="25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suffers the evil consequences</a:t>
            </a:r>
            <a:r>
              <a:rPr lang="en-IN" sz="25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 of divorce most? Why?</a:t>
            </a:r>
          </a:p>
          <a:p>
            <a:pPr>
              <a:buNone/>
            </a:pPr>
            <a:r>
              <a:rPr lang="en-US" sz="25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5. Good </a:t>
            </a:r>
            <a:r>
              <a:rPr lang="en-US" sz="2500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families are the backbone of the church and Society- Illustrate</a:t>
            </a:r>
          </a:p>
        </p:txBody>
      </p:sp>
      <p:grpSp>
        <p:nvGrpSpPr>
          <p:cNvPr id="2" name="Group 8"/>
          <p:cNvGrpSpPr/>
          <p:nvPr/>
        </p:nvGrpSpPr>
        <p:grpSpPr>
          <a:xfrm>
            <a:off x="0" y="1981200"/>
            <a:ext cx="9144000" cy="76200"/>
            <a:chOff x="0" y="1981200"/>
            <a:chExt cx="9144000" cy="76200"/>
          </a:xfrm>
          <a:solidFill>
            <a:srgbClr val="FFC000"/>
          </a:solidFill>
        </p:grpSpPr>
        <p:sp>
          <p:nvSpPr>
            <p:cNvPr id="7" name="Rectangle 6"/>
            <p:cNvSpPr/>
            <p:nvPr/>
          </p:nvSpPr>
          <p:spPr>
            <a:xfrm>
              <a:off x="0" y="1981200"/>
              <a:ext cx="45720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 rot="10800000">
              <a:off x="4572000" y="1981200"/>
              <a:ext cx="45720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0" y="6096000"/>
            <a:ext cx="9144000" cy="76200"/>
            <a:chOff x="0" y="1981200"/>
            <a:chExt cx="9144000" cy="76200"/>
          </a:xfrm>
          <a:solidFill>
            <a:srgbClr val="FFC000"/>
          </a:solidFill>
        </p:grpSpPr>
        <p:sp>
          <p:nvSpPr>
            <p:cNvPr id="11" name="Rectangle 10"/>
            <p:cNvSpPr/>
            <p:nvPr/>
          </p:nvSpPr>
          <p:spPr>
            <a:xfrm>
              <a:off x="0" y="1981200"/>
              <a:ext cx="45720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 rot="10800000">
              <a:off x="4572000" y="1981200"/>
              <a:ext cx="4572000" cy="76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</p:spPr>
      </p:pic>
      <p:pic>
        <p:nvPicPr>
          <p:cNvPr id="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357544"/>
            <a:ext cx="1524000" cy="207145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14400" y="4343402"/>
            <a:ext cx="7315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lgerian" pitchFamily="82" charset="0"/>
            </a:endParaRP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266774">
            <a:off x="3962138" y="3504262"/>
            <a:ext cx="1257057" cy="92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30-05-2013\jesus ps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494" y="1"/>
            <a:ext cx="3426105" cy="3713079"/>
          </a:xfrm>
          <a:prstGeom prst="ellipse">
            <a:avLst/>
          </a:prstGeom>
          <a:noFill/>
          <a:effectLst>
            <a:softEdge rad="635000"/>
          </a:effectLst>
        </p:spPr>
      </p:pic>
      <p:sp>
        <p:nvSpPr>
          <p:cNvPr id="3" name="TextBox 2"/>
          <p:cNvSpPr txBox="1"/>
          <p:nvPr/>
        </p:nvSpPr>
        <p:spPr>
          <a:xfrm>
            <a:off x="3999058" y="1203762"/>
            <a:ext cx="471378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dirty="0">
                <a:latin typeface="Arial Narrow" pitchFamily="34" charset="0"/>
                <a:cs typeface="Times New Roman" pitchFamily="18" charset="0"/>
              </a:rPr>
              <a:t>	We read in </a:t>
            </a:r>
            <a:r>
              <a:rPr lang="en-US" sz="3000" dirty="0" err="1">
                <a:latin typeface="Arial Narrow" pitchFamily="34" charset="0"/>
                <a:cs typeface="Times New Roman" pitchFamily="18" charset="0"/>
              </a:rPr>
              <a:t>St.mathew’s</a:t>
            </a:r>
            <a:r>
              <a:rPr lang="en-US" sz="3000" dirty="0">
                <a:latin typeface="Arial Narrow" pitchFamily="34" charset="0"/>
                <a:cs typeface="Times New Roman" pitchFamily="18" charset="0"/>
              </a:rPr>
              <a:t> Gospel the conversation of Jesus with the </a:t>
            </a:r>
            <a:r>
              <a:rPr lang="en-US" sz="3000" dirty="0" err="1">
                <a:latin typeface="Arial Narrow" pitchFamily="34" charset="0"/>
                <a:cs typeface="Times New Roman" pitchFamily="18" charset="0"/>
              </a:rPr>
              <a:t>phariseees</a:t>
            </a:r>
            <a:r>
              <a:rPr lang="en-US" sz="3000" dirty="0">
                <a:latin typeface="Arial Narrow" pitchFamily="34" charset="0"/>
                <a:cs typeface="Times New Roman" pitchFamily="18" charset="0"/>
              </a:rPr>
              <a:t> on the importance of marital faithfulness. Jesus makes it very clear that in </a:t>
            </a:r>
            <a:r>
              <a:rPr lang="en-US" sz="3000" dirty="0" err="1">
                <a:latin typeface="Arial Narrow" pitchFamily="34" charset="0"/>
                <a:cs typeface="Times New Roman" pitchFamily="18" charset="0"/>
              </a:rPr>
              <a:t>marrage</a:t>
            </a:r>
            <a:r>
              <a:rPr lang="en-US" sz="3000" dirty="0">
                <a:latin typeface="Arial Narrow" pitchFamily="34" charset="0"/>
                <a:cs typeface="Times New Roman" pitchFamily="18" charset="0"/>
              </a:rPr>
              <a:t>, husband and wife become one. </a:t>
            </a:r>
            <a:r>
              <a:rPr lang="en-US" sz="3000" dirty="0">
                <a:solidFill>
                  <a:srgbClr val="00B0F0"/>
                </a:solidFill>
                <a:latin typeface="Arial Narrow" pitchFamily="34" charset="0"/>
                <a:cs typeface="Times New Roman" pitchFamily="18" charset="0"/>
              </a:rPr>
              <a:t>They are no longer two therefore, but one so, then, What God has united, man must not divide. </a:t>
            </a:r>
            <a:r>
              <a:rPr lang="en-US" sz="3000" dirty="0">
                <a:latin typeface="Arial Narrow" pitchFamily="34" charset="0"/>
                <a:cs typeface="Times New Roman" pitchFamily="18" charset="0"/>
              </a:rPr>
              <a:t>(Mt.19:9).</a:t>
            </a:r>
          </a:p>
        </p:txBody>
      </p:sp>
      <p:pic>
        <p:nvPicPr>
          <p:cNvPr id="4" name="Picture 2" descr="church wedding"/>
          <p:cNvPicPr>
            <a:picLocks noChangeAspect="1" noChangeArrowheads="1"/>
          </p:cNvPicPr>
          <p:nvPr/>
        </p:nvPicPr>
        <p:blipFill>
          <a:blip r:embed="rId3" cstate="print"/>
          <a:srcRect t="13682" b="35197"/>
          <a:stretch>
            <a:fillRect/>
          </a:stretch>
        </p:blipFill>
        <p:spPr bwMode="auto">
          <a:xfrm>
            <a:off x="115750" y="3379535"/>
            <a:ext cx="3854366" cy="3443740"/>
          </a:xfrm>
          <a:prstGeom prst="rect">
            <a:avLst/>
          </a:prstGeom>
          <a:ln w="38100">
            <a:solidFill>
              <a:srgbClr val="000000"/>
            </a:solidFill>
          </a:ln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nnie\XIC PROJECTS\atul web\pic 2- couple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hidden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ounded Rectangle 4"/>
          <p:cNvSpPr/>
          <p:nvPr/>
        </p:nvSpPr>
        <p:spPr>
          <a:xfrm>
            <a:off x="332552" y="4745621"/>
            <a:ext cx="8487359" cy="1909824"/>
          </a:xfrm>
          <a:prstGeom prst="roundRect">
            <a:avLst>
              <a:gd name="adj" fmla="val 3848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“ A wedding is for a day, but a marriage is for a lifetime”.</a:t>
            </a:r>
            <a:endParaRPr lang="en-IN" sz="4400" b="1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marriage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" y="5"/>
            <a:ext cx="7309413" cy="689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/>
          </p:cNvSpPr>
          <p:nvPr/>
        </p:nvSpPr>
        <p:spPr bwMode="auto">
          <a:xfrm>
            <a:off x="190013" y="1287680"/>
            <a:ext cx="8763000" cy="278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40639" bIns="0"/>
          <a:lstStyle/>
          <a:p>
            <a:pPr marL="39688" algn="ctr"/>
            <a:r>
              <a:rPr lang="en-US" sz="2500" b="1" dirty="0">
                <a:solidFill>
                  <a:srgbClr val="0066FF"/>
                </a:solidFill>
                <a:latin typeface="Arial Narrow" pitchFamily="34" charset="0"/>
                <a:cs typeface="Times New Roman" pitchFamily="18" charset="0"/>
              </a:rPr>
              <a:t>Old Testament says:</a:t>
            </a:r>
            <a:endParaRPr lang="en-US" sz="2500" dirty="0">
              <a:solidFill>
                <a:srgbClr val="0066FF"/>
              </a:solidFill>
              <a:latin typeface="Arial Narrow" pitchFamily="34" charset="0"/>
              <a:cs typeface="Times New Roman" pitchFamily="18" charset="0"/>
            </a:endParaRPr>
          </a:p>
          <a:p>
            <a:pPr algn="ctr"/>
            <a:r>
              <a:rPr lang="en-US" sz="2500" dirty="0">
                <a:latin typeface="Arial Narrow" pitchFamily="34" charset="0"/>
                <a:cs typeface="Times New Roman" pitchFamily="18" charset="0"/>
              </a:rPr>
              <a:t>The book of Genesis says that it is God who leads</a:t>
            </a:r>
          </a:p>
          <a:p>
            <a:pPr algn="ctr"/>
            <a:r>
              <a:rPr lang="en-US" sz="2500" dirty="0">
                <a:latin typeface="Arial Narrow" pitchFamily="34" charset="0"/>
                <a:cs typeface="Times New Roman" pitchFamily="18" charset="0"/>
              </a:rPr>
              <a:t> men and women to marital relation and family life</a:t>
            </a:r>
          </a:p>
          <a:p>
            <a:pPr marL="39688" algn="ctr"/>
            <a:endParaRPr lang="en-US" sz="2500" dirty="0">
              <a:latin typeface="Arial Narrow" pitchFamily="34" charset="0"/>
              <a:cs typeface="Times New Roman" pitchFamily="18" charset="0"/>
            </a:endParaRPr>
          </a:p>
          <a:p>
            <a:pPr marL="39688" algn="ctr">
              <a:buFont typeface="Arial" pitchFamily="34" charset="0"/>
              <a:buNone/>
            </a:pPr>
            <a:r>
              <a:rPr lang="en-US" sz="2500" b="1" dirty="0">
                <a:solidFill>
                  <a:srgbClr val="0066FF"/>
                </a:solidFill>
                <a:latin typeface="Arial Narrow" pitchFamily="34" charset="0"/>
                <a:cs typeface="Times New Roman" pitchFamily="18" charset="0"/>
              </a:rPr>
              <a:t>God’s desire:</a:t>
            </a:r>
          </a:p>
          <a:p>
            <a:pPr algn="ctr"/>
            <a:r>
              <a:rPr lang="en-US" sz="2500" dirty="0">
                <a:latin typeface="Arial Narrow" pitchFamily="34" charset="0"/>
                <a:cs typeface="Times New Roman" pitchFamily="18" charset="0"/>
              </a:rPr>
              <a:t>They accepted each other as the bone of bone and flesh</a:t>
            </a:r>
          </a:p>
          <a:p>
            <a:pPr algn="ctr"/>
            <a:r>
              <a:rPr lang="en-US" sz="2500" dirty="0">
                <a:latin typeface="Arial Narrow" pitchFamily="34" charset="0"/>
                <a:cs typeface="Times New Roman" pitchFamily="18" charset="0"/>
              </a:rPr>
              <a:t> of one s flesh, God blessed them by giving children</a:t>
            </a:r>
            <a:endParaRPr lang="en-IN" sz="2500" dirty="0">
              <a:latin typeface="Arial Narrow" pitchFamily="34" charset="0"/>
              <a:cs typeface="Times New Roman" pitchFamily="18" charset="0"/>
            </a:endParaRPr>
          </a:p>
          <a:p>
            <a:pPr marL="39688" algn="ctr"/>
            <a:endParaRPr lang="en-US" sz="2500" dirty="0">
              <a:latin typeface="Arial Narrow" pitchFamily="34" charset="0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140263" y="4288676"/>
            <a:ext cx="2875685" cy="2546179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52388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500" b="1" dirty="0">
                <a:solidFill>
                  <a:srgbClr val="FF0000"/>
                </a:solidFill>
                <a:latin typeface="Cooper Std Black" pitchFamily="18" charset="0"/>
                <a:cs typeface="Times New Roman" pitchFamily="18" charset="0"/>
              </a:rPr>
              <a:t>Marital Relationship in the Old Testament</a:t>
            </a:r>
            <a:endParaRPr lang="en-US" sz="3500" b="1" dirty="0">
              <a:solidFill>
                <a:srgbClr val="FF0000"/>
              </a:solidFill>
              <a:latin typeface="Cooper Std Black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Andres and Anne CO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700226" y="34726"/>
            <a:ext cx="3739172" cy="348433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5890" y="3742599"/>
            <a:ext cx="86808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2588" algn="just"/>
            <a:r>
              <a:rPr lang="en-US" sz="3000" dirty="0">
                <a:latin typeface="Arial Narrow" pitchFamily="34" charset="0"/>
                <a:cs typeface="Times New Roman" pitchFamily="18" charset="0"/>
              </a:rPr>
              <a:t>	People in the old testament regarded marriage as an ideal state of life </a:t>
            </a:r>
            <a:r>
              <a:rPr lang="en-US" sz="3000" dirty="0">
                <a:latin typeface="Arial Narrow" pitchFamily="34" charset="0"/>
                <a:ea typeface="ＭＳ Ｐゴシック" pitchFamily="34" charset="-128"/>
                <a:cs typeface="Times New Roman" pitchFamily="18" charset="0"/>
              </a:rPr>
              <a:t>They </a:t>
            </a:r>
            <a:r>
              <a:rPr lang="en-US" sz="3000" dirty="0">
                <a:latin typeface="Arial Narrow" pitchFamily="34" charset="0"/>
                <a:cs typeface="Times New Roman" pitchFamily="18" charset="0"/>
              </a:rPr>
              <a:t>knew it was a sacred covenant Prophets compared unfaithful Israel to an unfaithful wife Jews considered unfaithfulness in marriage a great sin They compared the relationship between God and Israel to that of marriage.</a:t>
            </a:r>
            <a:endParaRPr lang="en-US" sz="3000" dirty="0">
              <a:latin typeface="Arial Narrow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Andres and Anne CO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915860" y="3661766"/>
            <a:ext cx="5306717" cy="3173089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11481" y="268750"/>
            <a:ext cx="857777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>
                <a:solidFill>
                  <a:srgbClr val="FF0000"/>
                </a:solidFill>
                <a:latin typeface="Cooper Std Black" pitchFamily="18" charset="0"/>
                <a:cs typeface="Times New Roman" pitchFamily="18" charset="0"/>
              </a:rPr>
              <a:t>MARITAL RELATIONSHIP IN THE NEW TESTAMENT</a:t>
            </a:r>
            <a:endParaRPr lang="en-IN" sz="3500" dirty="0">
              <a:solidFill>
                <a:srgbClr val="FF0000"/>
              </a:solidFill>
              <a:latin typeface="Cooper Std Black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8339" y="1574157"/>
            <a:ext cx="873888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2588" algn="ctr"/>
            <a:r>
              <a:rPr lang="en-US" sz="2500" dirty="0">
                <a:latin typeface="Arial Narrow" pitchFamily="34" charset="0"/>
                <a:cs typeface="Times New Roman" pitchFamily="18" charset="0"/>
              </a:rPr>
              <a:t>Jesus performed his first miracle in the wedding at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Cana</a:t>
            </a:r>
            <a:endParaRPr lang="en-US" sz="2500" dirty="0">
              <a:latin typeface="Arial Narrow" pitchFamily="34" charset="0"/>
              <a:ea typeface="ＭＳ Ｐゴシック" pitchFamily="34" charset="-128"/>
              <a:cs typeface="Times New Roman" pitchFamily="18" charset="0"/>
            </a:endParaRPr>
          </a:p>
          <a:p>
            <a:pPr marL="382588" algn="ctr">
              <a:buNone/>
            </a:pPr>
            <a:r>
              <a:rPr lang="en-US" sz="2500" dirty="0">
                <a:latin typeface="Arial Narrow" pitchFamily="34" charset="0"/>
                <a:cs typeface="Times New Roman" pitchFamily="18" charset="0"/>
              </a:rPr>
              <a:t>His presence is of great significance, it points to the good a couple receives in </a:t>
            </a:r>
            <a:r>
              <a:rPr lang="en-US" sz="2500" dirty="0">
                <a:latin typeface="Arial Narrow" pitchFamily="34" charset="0"/>
                <a:cs typeface="Times New Roman" pitchFamily="18" charset="0"/>
              </a:rPr>
              <a:t>marriage</a:t>
            </a:r>
            <a:endParaRPr lang="en-US" sz="2500" dirty="0">
              <a:latin typeface="Arial Narrow" pitchFamily="34" charset="0"/>
              <a:cs typeface="Times New Roman" pitchFamily="18" charset="0"/>
            </a:endParaRPr>
          </a:p>
          <a:p>
            <a:pPr marL="382588" algn="ctr">
              <a:buNone/>
            </a:pPr>
            <a:r>
              <a:rPr lang="en-US" sz="2500" dirty="0">
                <a:latin typeface="Arial Narrow" pitchFamily="34" charset="0"/>
                <a:cs typeface="Times New Roman" pitchFamily="18" charset="0"/>
              </a:rPr>
              <a:t>Marriage turned out to be an effective sign of the presence of Christ</a:t>
            </a:r>
            <a:endParaRPr lang="en-US" sz="2500" dirty="0">
              <a:latin typeface="Arial Narrow" pitchFamily="34" charset="0"/>
              <a:ea typeface="ＭＳ Ｐゴシック" pitchFamily="34" charset="-128"/>
              <a:cs typeface="Times New Roman" pitchFamily="18" charset="0"/>
            </a:endParaRPr>
          </a:p>
          <a:p>
            <a:pPr marL="382588" algn="ctr"/>
            <a:endParaRPr lang="en-US" sz="2500" dirty="0">
              <a:latin typeface="Arial Narrow" pitchFamily="34" charset="0"/>
              <a:ea typeface="ＭＳ Ｐゴシック" pitchFamily="34" charset="-128"/>
              <a:cs typeface="Times New Roman" pitchFamily="18" charset="0"/>
            </a:endParaRPr>
          </a:p>
          <a:p>
            <a:pPr marL="382588" algn="ctr"/>
            <a:endParaRPr lang="en-US" sz="2500" dirty="0">
              <a:latin typeface="Arial Narrow" pitchFamily="34" charset="0"/>
              <a:ea typeface="ＭＳ Ｐゴシック" pitchFamily="34" charset="-128"/>
              <a:cs typeface="Times New Roman" pitchFamily="18" charset="0"/>
            </a:endParaRPr>
          </a:p>
          <a:p>
            <a:endParaRPr lang="en-US" sz="2500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>
          <a:xfrm>
            <a:off x="3" y="52388"/>
            <a:ext cx="9143999" cy="11430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fr-FR" sz="3500" b="1" dirty="0" err="1">
                <a:solidFill>
                  <a:srgbClr val="FF0000"/>
                </a:solidFill>
                <a:latin typeface="Cooper Std Black" pitchFamily="18" charset="0"/>
                <a:cs typeface="Times New Roman" pitchFamily="18" charset="0"/>
              </a:rPr>
              <a:t>What</a:t>
            </a:r>
            <a:r>
              <a:rPr lang="fr-FR" sz="3500" b="1" dirty="0">
                <a:solidFill>
                  <a:srgbClr val="FF0000"/>
                </a:solidFill>
                <a:latin typeface="Cooper Std Black" pitchFamily="18" charset="0"/>
                <a:cs typeface="Times New Roman" pitchFamily="18" charset="0"/>
              </a:rPr>
              <a:t> </a:t>
            </a:r>
            <a:r>
              <a:rPr lang="en-US" sz="3500" b="1" dirty="0">
                <a:solidFill>
                  <a:srgbClr val="FF0000"/>
                </a:solidFill>
                <a:latin typeface="Cooper Std Black" pitchFamily="18" charset="0"/>
                <a:cs typeface="Times New Roman" pitchFamily="18" charset="0"/>
              </a:rPr>
              <a:t>does it say</a:t>
            </a:r>
            <a:r>
              <a:rPr lang="fr-FR" sz="3500" b="1" dirty="0">
                <a:solidFill>
                  <a:srgbClr val="FF0000"/>
                </a:solidFill>
                <a:latin typeface="Cooper Std Black" pitchFamily="18" charset="0"/>
                <a:cs typeface="Times New Roman" pitchFamily="18" charset="0"/>
              </a:rPr>
              <a:t>?</a:t>
            </a:r>
            <a:endParaRPr lang="en-US" sz="3500" b="1" dirty="0">
              <a:solidFill>
                <a:srgbClr val="FF0000"/>
              </a:solidFill>
              <a:latin typeface="Cooper Std Black" pitchFamily="18" charset="0"/>
              <a:cs typeface="Times New Roman" pitchFamily="18" charset="0"/>
            </a:endParaRPr>
          </a:p>
        </p:txBody>
      </p:sp>
      <p:sp>
        <p:nvSpPr>
          <p:cNvPr id="222211" name="Rectangle 3"/>
          <p:cNvSpPr>
            <a:spLocks noChangeArrowheads="1"/>
          </p:cNvSpPr>
          <p:nvPr/>
        </p:nvSpPr>
        <p:spPr bwMode="auto">
          <a:xfrm>
            <a:off x="953944" y="5275951"/>
            <a:ext cx="7239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000" dirty="0">
                <a:latin typeface="Arial Narrow" pitchFamily="34" charset="0"/>
                <a:cs typeface="Times New Roman" pitchFamily="18" charset="0"/>
              </a:rPr>
              <a:t>St Paul presents the relation between Jesus and the Church as the model of marital relation</a:t>
            </a:r>
            <a:endParaRPr lang="en-IN" sz="3000" dirty="0">
              <a:latin typeface="Arial Narrow" pitchFamily="34" charset="0"/>
              <a:cs typeface="Times New Roman" pitchFamily="18" charset="0"/>
            </a:endParaRPr>
          </a:p>
        </p:txBody>
      </p:sp>
      <p:pic>
        <p:nvPicPr>
          <p:cNvPr id="222212" name="Picture 4" descr="25-one on one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35112" y="1591531"/>
            <a:ext cx="2676663" cy="30130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2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2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0" grpId="0"/>
      <p:bldP spid="22221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897</TotalTime>
  <Words>429</Words>
  <Application>Microsoft Office PowerPoint</Application>
  <PresentationFormat>On-screen Show (4:3)</PresentationFormat>
  <Paragraphs>82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Trek</vt:lpstr>
      <vt:lpstr>CATECHETICAL TEXTBOOK SERIES OF THE SYRO - MALABAR CHURCH</vt:lpstr>
      <vt:lpstr>Slide 2</vt:lpstr>
      <vt:lpstr>Slide 3</vt:lpstr>
      <vt:lpstr>Slide 4</vt:lpstr>
      <vt:lpstr>Slide 5</vt:lpstr>
      <vt:lpstr>Marital Relationship in the Old Testament</vt:lpstr>
      <vt:lpstr>Slide 7</vt:lpstr>
      <vt:lpstr>Slide 8</vt:lpstr>
      <vt:lpstr>What does it say?</vt:lpstr>
      <vt:lpstr>Slide 10</vt:lpstr>
      <vt:lpstr> </vt:lpstr>
      <vt:lpstr> </vt:lpstr>
      <vt:lpstr>Slide 13</vt:lpstr>
      <vt:lpstr> </vt:lpstr>
      <vt:lpstr>Slide 15</vt:lpstr>
      <vt:lpstr>Slide 16</vt:lpstr>
      <vt:lpstr>Let us pray</vt:lpstr>
      <vt:lpstr>Let us read and narrate</vt:lpstr>
      <vt:lpstr>WORD OF GOD FOR GUIDANCE </vt:lpstr>
      <vt:lpstr>LET US DO:</vt:lpstr>
      <vt:lpstr>MY resolution</vt:lpstr>
      <vt:lpstr>Find out the Answer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Lord our God</dc:title>
  <dc:creator>INMUBMSL0409</dc:creator>
  <cp:lastModifiedBy>Administrator</cp:lastModifiedBy>
  <cp:revision>86</cp:revision>
  <dcterms:created xsi:type="dcterms:W3CDTF">2014-03-10T08:25:21Z</dcterms:created>
  <dcterms:modified xsi:type="dcterms:W3CDTF">2015-10-09T04:47:36Z</dcterms:modified>
</cp:coreProperties>
</file>